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a5a50036b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a5a50036b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8fcca395e8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8fcca395e8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8fcca395e8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8fcca395e8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8fcca395e8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8fcca395e8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key strengths of MacOS is its user friendly interface. A familiar and sleek design allows users new and old to easily use the interface. Mac also has remarkably stable performance due to the tight control Apple has over mac software and hardware combinations. This allows them to customize how the OS runs based on which spec of any device you are running MacOS on. Mac is also bundled with a suite of applications that perfectly utilize the resources of the device. Applications like Pages and Keynote are included which </a:t>
            </a:r>
            <a:r>
              <a:rPr lang="en"/>
              <a:t>isn't</a:t>
            </a:r>
            <a:r>
              <a:rPr lang="en"/>
              <a:t> the case for many other operating systems. Security and privacy are paramount in macOS. To some the security policies of MacOS may seem limiting, but they allow the device to be much more secure. Mac being run and owned by one company allows them to have a much tighter control of security policies.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8fcca395e8_0_2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8fcca395e8_0_2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While macOS is optimized for Apple hardware, it does come with limited compatibility compared to Windows. Users may find fewer options when it comes to selecting and upgrading hardware components. MacOS can only legally be run on Apple hardware. One of the drawbacks of macOS is the higher cost associated with Apple hardware. While known for its quality, Apple products may have a premium price tag compared to their Windows counterparts. This significantly increases the barrier to entry of the Mac ecosystem. There is also significantly less software support for Mac, which is most </a:t>
            </a:r>
            <a:r>
              <a:rPr lang="en"/>
              <a:t>prevalently</a:t>
            </a:r>
            <a:r>
              <a:rPr lang="en"/>
              <a:t> seen in their almost complete lack of gaming titles that run on the OS. The closed-source nature of macOS limits customization options for users. Unlike open-source systems, macOS has restrictions on modifying core elements, offering less flexibility for advanced users.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8fcca395e8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8fcca395e8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Apple remains dedicated to the ongoing development of macOS, investing significantly in research, development, and enhancements. Apple annual research and development expenses for 2023 were $29.915B, a 13.96% increase from 2022. macOS seamlessly integrates with other Apple services and devices, creating a unified ecosystem. From iCloud to AirPods, the connection enhances user experience and productivity, as they continue to enhance technologies like HomeKit to better integrate the apple ecosystem with your everyday </a:t>
            </a:r>
            <a:r>
              <a:rPr lang="en"/>
              <a:t>life. A significant stride in Apple's commitment is the continued development of the Apple Silicon platform. This transition from Intel chips to custom-designed processors signifies Apple's dedication to advancing hardware technology, promising enhanced performance and efficiency for macOS users.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a64b93764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a64b93764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8fcca395e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8fcca395e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8fcca395e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8fcca395e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Apple Inc., founded in 1976, is a technology company headquartered in Cupertino, California. With offices and research facilities worldwide, Apple has an international </a:t>
            </a:r>
            <a:r>
              <a:rPr lang="en"/>
              <a:t>footprint</a:t>
            </a:r>
            <a:r>
              <a:rPr lang="en"/>
              <a:t>. They push out regular updates, security patches, and cutting-edge technology for the mac platform. Apple has </a:t>
            </a:r>
            <a:r>
              <a:rPr lang="en"/>
              <a:t>control</a:t>
            </a:r>
            <a:r>
              <a:rPr lang="en"/>
              <a:t> over both Mac hardware and software.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8fcca395e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8fcca395e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current version is </a:t>
            </a:r>
            <a:r>
              <a:rPr lang="en"/>
              <a:t>Mac OS</a:t>
            </a:r>
            <a:r>
              <a:rPr lang="en"/>
              <a:t> 14 Sonoma. Apple tends to release a new version of MacOS each year. MacOS currently has a 9.4% market share in industry, MacOS is gaining popularity in the industries of graphic design and education. Apple has made significant investments in these fields to promote the use of the operating system.</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8fcca395e8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8fcca395e8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8fcca395e8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8fcca395e8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8fcca395e8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8fcca395e8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8fcca395e8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8fcca395e8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8fcca395e8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8fcca395e8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8fcca395e8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8fcca395e8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1" Type="http://schemas.openxmlformats.org/officeDocument/2006/relationships/hyperlink" Target="https://2.bp.blogspot.com/-tEqpWv6eZrg/VV33OwlI-bI/AAAAAAAABeQ/xMRLf-I2kmE/s1600/Picture%2B2.jpg" TargetMode="External"/><Relationship Id="rId10" Type="http://schemas.openxmlformats.org/officeDocument/2006/relationships/hyperlink" Target="https://www.zdnet.com/a/img/resize/85823bc5d41892a092fb21be0f4254f1d9852b7c/2023/06/07/a8cc81a6-5456-4576-ad17-c616eb8bbf27/dsc09860.jpg?auto=webp&amp;width=1280" TargetMode="External"/><Relationship Id="rId13" Type="http://schemas.openxmlformats.org/officeDocument/2006/relationships/hyperlink" Target="https://en.wikipedia.org/wiki/MacOS" TargetMode="External"/><Relationship Id="rId12" Type="http://schemas.openxmlformats.org/officeDocument/2006/relationships/hyperlink" Target="https://www.macrotrends.net/stocks/charts/AAPL/apple/research-development-expenses#:~:text=Apple%20annual%20research%20and%20development,a%2016.86%25%20increase%20from%202020" TargetMode="External"/><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en.wikipedia.org/wiki/Usage_share_of_operating_systems" TargetMode="External"/><Relationship Id="rId4" Type="http://schemas.openxmlformats.org/officeDocument/2006/relationships/hyperlink" Target="https://miro.medium.com/v2/resize:fit:5120/1*dZ7uWTEzFi1Opxw_rKWnsg.jpeg" TargetMode="External"/><Relationship Id="rId9" Type="http://schemas.openxmlformats.org/officeDocument/2006/relationships/hyperlink" Target="https://www.macscreenrepair.com/wp-content/uploads/2022/11/Lines-on-screen-MacBook-Air-6.jpg" TargetMode="External"/><Relationship Id="rId5" Type="http://schemas.openxmlformats.org/officeDocument/2006/relationships/hyperlink" Target="https://osxdaily.com/2023/06/28/watch-a-visualization-of-the-most-popular-desktop-operating-systems-over-20-years/" TargetMode="External"/><Relationship Id="rId6" Type="http://schemas.openxmlformats.org/officeDocument/2006/relationships/hyperlink" Target="https://i0.wp.com/sixcolors.com/wp-content/uploads/2020/08/02-xserveraid_3q.jpeg?ssl=1" TargetMode="External"/><Relationship Id="rId7" Type="http://schemas.openxmlformats.org/officeDocument/2006/relationships/hyperlink" Target="https://www.apple.com/newsroom/images/product/imac/standard/apple_new-imac-spring21_mac-family_04202021_big.jpg.large.jpg" TargetMode="External"/><Relationship Id="rId8" Type="http://schemas.openxmlformats.org/officeDocument/2006/relationships/hyperlink" Target="https://media.threatpost.com/wp-content/uploads/sites/103/2020/08/31142546/apple-security.jp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184850" y="1005150"/>
            <a:ext cx="5875200" cy="142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Mac </a:t>
            </a:r>
            <a:r>
              <a:rPr lang="en"/>
              <a:t>OS</a:t>
            </a:r>
            <a:endParaRPr/>
          </a:p>
        </p:txBody>
      </p:sp>
      <p:sp>
        <p:nvSpPr>
          <p:cNvPr id="135" name="Google Shape;135;p13"/>
          <p:cNvSpPr txBox="1"/>
          <p:nvPr>
            <p:ph idx="1" type="subTitle"/>
          </p:nvPr>
        </p:nvSpPr>
        <p:spPr>
          <a:xfrm>
            <a:off x="395000" y="2886200"/>
            <a:ext cx="8520600" cy="792600"/>
          </a:xfrm>
          <a:prstGeom prst="rect">
            <a:avLst/>
          </a:prstGeom>
        </p:spPr>
        <p:txBody>
          <a:bodyPr anchorCtr="0" anchor="t" bIns="91425" lIns="91425" spcFirstLastPara="1" rIns="91425" wrap="square" tIns="91425">
            <a:normAutofit/>
          </a:bodyPr>
          <a:lstStyle/>
          <a:p>
            <a:pPr indent="0" lvl="0" marL="0" marR="0" rtl="0" algn="l">
              <a:lnSpc>
                <a:spcPct val="100000"/>
              </a:lnSpc>
              <a:spcBef>
                <a:spcPts val="0"/>
              </a:spcBef>
              <a:spcAft>
                <a:spcPts val="0"/>
              </a:spcAft>
              <a:buNone/>
            </a:pPr>
            <a:r>
              <a:rPr lang="en">
                <a:latin typeface="Montserrat"/>
                <a:ea typeface="Montserrat"/>
                <a:cs typeface="Montserrat"/>
                <a:sym typeface="Montserrat"/>
              </a:rPr>
              <a:t>Nick</a:t>
            </a:r>
            <a:r>
              <a:rPr lang="en">
                <a:latin typeface="Montserrat"/>
                <a:ea typeface="Montserrat"/>
                <a:cs typeface="Montserrat"/>
                <a:sym typeface="Montserrat"/>
              </a:rPr>
              <a:t> Yokaitis, Andrew Pereira, Nathan Padinha, Logan Regueiferos</a:t>
            </a:r>
            <a:endParaRPr>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Cost of Hardware</a:t>
            </a:r>
            <a:endParaRPr/>
          </a:p>
        </p:txBody>
      </p:sp>
      <p:sp>
        <p:nvSpPr>
          <p:cNvPr id="200" name="Google Shape;200;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Apple devices vary in price depending on model, specifications, and configuration</a:t>
            </a:r>
            <a:endParaRPr sz="1700"/>
          </a:p>
          <a:p>
            <a:pPr indent="0" lvl="0" marL="0" rtl="0" algn="l">
              <a:spcBef>
                <a:spcPts val="1200"/>
              </a:spcBef>
              <a:spcAft>
                <a:spcPts val="0"/>
              </a:spcAft>
              <a:buNone/>
            </a:pPr>
            <a:r>
              <a:rPr lang="en" sz="1700"/>
              <a:t>Generally considered more expensive than some other computer brands</a:t>
            </a:r>
            <a:endParaRPr sz="17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01" name="Google Shape;201;p22"/>
          <p:cNvPicPr preferRelativeResize="0"/>
          <p:nvPr/>
        </p:nvPicPr>
        <p:blipFill>
          <a:blip r:embed="rId3">
            <a:alphaModFix/>
          </a:blip>
          <a:stretch>
            <a:fillRect/>
          </a:stretch>
        </p:blipFill>
        <p:spPr>
          <a:xfrm>
            <a:off x="233224" y="2571750"/>
            <a:ext cx="1753026" cy="2332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Specialized Training</a:t>
            </a:r>
            <a:endParaRPr/>
          </a:p>
        </p:txBody>
      </p:sp>
      <p:sp>
        <p:nvSpPr>
          <p:cNvPr id="207" name="Google Shape;207;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700"/>
              <a:t>Apple provides developer documentation, tutorials, and training courses for macOS</a:t>
            </a:r>
            <a:endParaRPr sz="1700"/>
          </a:p>
          <a:p>
            <a:pPr indent="0" lvl="0" marL="0" rtl="0" algn="l">
              <a:spcBef>
                <a:spcPts val="1200"/>
              </a:spcBef>
              <a:spcAft>
                <a:spcPts val="0"/>
              </a:spcAft>
              <a:buNone/>
            </a:pPr>
            <a:r>
              <a:rPr lang="en" sz="1700"/>
              <a:t>Third-party resources and online communities are also available</a:t>
            </a:r>
            <a:endParaRPr sz="17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08" name="Google Shape;208;p23"/>
          <p:cNvPicPr preferRelativeResize="0"/>
          <p:nvPr/>
        </p:nvPicPr>
        <p:blipFill>
          <a:blip r:embed="rId3">
            <a:alphaModFix/>
          </a:blip>
          <a:stretch>
            <a:fillRect/>
          </a:stretch>
        </p:blipFill>
        <p:spPr>
          <a:xfrm>
            <a:off x="3473613" y="2785150"/>
            <a:ext cx="2196775" cy="2196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Security</a:t>
            </a:r>
            <a:r>
              <a:rPr lang="en"/>
              <a:t> Issues</a:t>
            </a:r>
            <a:endParaRPr/>
          </a:p>
        </p:txBody>
      </p:sp>
      <p:sp>
        <p:nvSpPr>
          <p:cNvPr id="214" name="Google Shape;214;p2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Like any operating system, macOS is susceptible to security vulnerabilities</a:t>
            </a:r>
            <a:endParaRPr sz="1600"/>
          </a:p>
          <a:p>
            <a:pPr indent="0" lvl="0" marL="0" rtl="0" algn="l">
              <a:spcBef>
                <a:spcPts val="1200"/>
              </a:spcBef>
              <a:spcAft>
                <a:spcPts val="0"/>
              </a:spcAft>
              <a:buNone/>
            </a:pPr>
            <a:r>
              <a:rPr lang="en" sz="1600"/>
              <a:t>Apple actively addresses security issues with regular updates and patches</a:t>
            </a:r>
            <a:endParaRPr sz="1600"/>
          </a:p>
          <a:p>
            <a:pPr indent="0" lvl="0" marL="0" rtl="0" algn="l">
              <a:spcBef>
                <a:spcPts val="1200"/>
              </a:spcBef>
              <a:spcAft>
                <a:spcPts val="0"/>
              </a:spcAft>
              <a:buNone/>
            </a:pPr>
            <a:r>
              <a:rPr lang="en" sz="1600"/>
              <a:t>Users should practice good security hygiene and keep their software up-to-date</a:t>
            </a:r>
            <a:endParaRPr sz="16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15" name="Google Shape;215;p24"/>
          <p:cNvPicPr preferRelativeResize="0"/>
          <p:nvPr/>
        </p:nvPicPr>
        <p:blipFill>
          <a:blip r:embed="rId3">
            <a:alphaModFix/>
          </a:blip>
          <a:stretch>
            <a:fillRect/>
          </a:stretch>
        </p:blipFill>
        <p:spPr>
          <a:xfrm>
            <a:off x="2906700" y="2867500"/>
            <a:ext cx="3175876" cy="2115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Pros of MacOS</a:t>
            </a:r>
            <a:endParaRPr/>
          </a:p>
        </p:txBody>
      </p:sp>
      <p:sp>
        <p:nvSpPr>
          <p:cNvPr id="221" name="Google Shape;221;p2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User-friendly interface</a:t>
            </a:r>
            <a:endParaRPr sz="1800"/>
          </a:p>
          <a:p>
            <a:pPr indent="0" lvl="0" marL="0" rtl="0" algn="l">
              <a:spcBef>
                <a:spcPts val="1200"/>
              </a:spcBef>
              <a:spcAft>
                <a:spcPts val="0"/>
              </a:spcAft>
              <a:buNone/>
            </a:pPr>
            <a:r>
              <a:rPr lang="en" sz="1800"/>
              <a:t>Stable and reliable performance</a:t>
            </a:r>
            <a:endParaRPr sz="1800"/>
          </a:p>
          <a:p>
            <a:pPr indent="0" lvl="0" marL="0" rtl="0" algn="l">
              <a:spcBef>
                <a:spcPts val="1200"/>
              </a:spcBef>
              <a:spcAft>
                <a:spcPts val="0"/>
              </a:spcAft>
              <a:buNone/>
            </a:pPr>
            <a:r>
              <a:rPr lang="en" sz="1800"/>
              <a:t>High-quality applications and software integration</a:t>
            </a:r>
            <a:endParaRPr sz="1800"/>
          </a:p>
          <a:p>
            <a:pPr indent="0" lvl="0" marL="0" rtl="0" algn="l">
              <a:spcBef>
                <a:spcPts val="1200"/>
              </a:spcBef>
              <a:spcAft>
                <a:spcPts val="0"/>
              </a:spcAft>
              <a:buNone/>
            </a:pPr>
            <a:r>
              <a:rPr lang="en" sz="1800"/>
              <a:t>Strong focus on security and privacy</a:t>
            </a:r>
            <a:endParaRPr sz="18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22" name="Google Shape;222;p25"/>
          <p:cNvPicPr preferRelativeResize="0"/>
          <p:nvPr/>
        </p:nvPicPr>
        <p:blipFill>
          <a:blip r:embed="rId3">
            <a:alphaModFix/>
          </a:blip>
          <a:stretch>
            <a:fillRect/>
          </a:stretch>
        </p:blipFill>
        <p:spPr>
          <a:xfrm>
            <a:off x="4624425" y="308500"/>
            <a:ext cx="4110099" cy="2055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Cons of MacOS</a:t>
            </a:r>
            <a:endParaRPr/>
          </a:p>
        </p:txBody>
      </p:sp>
      <p:sp>
        <p:nvSpPr>
          <p:cNvPr id="228" name="Google Shape;228;p26"/>
          <p:cNvSpPr txBox="1"/>
          <p:nvPr>
            <p:ph idx="1" type="body"/>
          </p:nvPr>
        </p:nvSpPr>
        <p:spPr>
          <a:xfrm>
            <a:off x="1297500" y="1567550"/>
            <a:ext cx="4331700" cy="29112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sz="2702"/>
              <a:t>Limited hardware compatibility (compared to Windows)</a:t>
            </a:r>
            <a:endParaRPr sz="2702"/>
          </a:p>
          <a:p>
            <a:pPr indent="0" lvl="0" marL="0" rtl="0" algn="l">
              <a:spcBef>
                <a:spcPts val="1200"/>
              </a:spcBef>
              <a:spcAft>
                <a:spcPts val="0"/>
              </a:spcAft>
              <a:buNone/>
            </a:pPr>
            <a:r>
              <a:rPr lang="en" sz="2702"/>
              <a:t>Higher cost associated with hardware</a:t>
            </a:r>
            <a:endParaRPr sz="2702"/>
          </a:p>
          <a:p>
            <a:pPr indent="0" lvl="0" marL="0" rtl="0" algn="l">
              <a:spcBef>
                <a:spcPts val="1200"/>
              </a:spcBef>
              <a:spcAft>
                <a:spcPts val="0"/>
              </a:spcAft>
              <a:buNone/>
            </a:pPr>
            <a:r>
              <a:rPr lang="en" sz="2702"/>
              <a:t>Lack of some software options compared to Windows</a:t>
            </a:r>
            <a:endParaRPr sz="2702"/>
          </a:p>
          <a:p>
            <a:pPr indent="0" lvl="0" marL="0" rtl="0" algn="l">
              <a:spcBef>
                <a:spcPts val="1200"/>
              </a:spcBef>
              <a:spcAft>
                <a:spcPts val="0"/>
              </a:spcAft>
              <a:buNone/>
            </a:pPr>
            <a:r>
              <a:rPr lang="en" sz="2702"/>
              <a:t>Closed-source nature provides less customization</a:t>
            </a:r>
            <a:endParaRPr sz="2702"/>
          </a:p>
          <a:p>
            <a:pPr indent="0" lvl="0" marL="0" rtl="0" algn="l">
              <a:spcBef>
                <a:spcPts val="1200"/>
              </a:spcBef>
              <a:spcAft>
                <a:spcPts val="0"/>
              </a:spcAft>
              <a:buNone/>
            </a:pPr>
            <a:r>
              <a:rPr lang="en" sz="2702"/>
              <a:t>Cost of Ownership</a:t>
            </a:r>
            <a:endParaRPr sz="2702"/>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29" name="Google Shape;229;p26"/>
          <p:cNvPicPr preferRelativeResize="0"/>
          <p:nvPr/>
        </p:nvPicPr>
        <p:blipFill>
          <a:blip r:embed="rId3">
            <a:alphaModFix/>
          </a:blip>
          <a:stretch>
            <a:fillRect/>
          </a:stretch>
        </p:blipFill>
        <p:spPr>
          <a:xfrm>
            <a:off x="5629200" y="1152875"/>
            <a:ext cx="3290402" cy="24280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Future</a:t>
            </a:r>
            <a:r>
              <a:rPr lang="en"/>
              <a:t> of MacOS</a:t>
            </a:r>
            <a:endParaRPr/>
          </a:p>
        </p:txBody>
      </p:sp>
      <p:sp>
        <p:nvSpPr>
          <p:cNvPr id="235" name="Google Shape;235;p27"/>
          <p:cNvSpPr txBox="1"/>
          <p:nvPr>
            <p:ph idx="1" type="body"/>
          </p:nvPr>
        </p:nvSpPr>
        <p:spPr>
          <a:xfrm>
            <a:off x="1297500" y="1567550"/>
            <a:ext cx="43320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800"/>
              <a:t>Apple continues to invest heavily in macOS development</a:t>
            </a:r>
            <a:endParaRPr sz="1800"/>
          </a:p>
          <a:p>
            <a:pPr indent="0" lvl="0" marL="0" rtl="0" algn="l">
              <a:spcBef>
                <a:spcPts val="1200"/>
              </a:spcBef>
              <a:spcAft>
                <a:spcPts val="0"/>
              </a:spcAft>
              <a:buNone/>
            </a:pPr>
            <a:r>
              <a:rPr lang="en" sz="1800"/>
              <a:t>Integration with other Apple services and devices</a:t>
            </a:r>
            <a:endParaRPr sz="1800"/>
          </a:p>
          <a:p>
            <a:pPr indent="0" lvl="0" marL="0" rtl="0" algn="l">
              <a:spcBef>
                <a:spcPts val="1200"/>
              </a:spcBef>
              <a:spcAft>
                <a:spcPts val="0"/>
              </a:spcAft>
              <a:buNone/>
            </a:pPr>
            <a:r>
              <a:rPr lang="en" sz="1800"/>
              <a:t>Continued development of the Apple Silicon platform</a:t>
            </a:r>
            <a:endParaRPr sz="18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36" name="Google Shape;236;p27"/>
          <p:cNvPicPr preferRelativeResize="0"/>
          <p:nvPr/>
        </p:nvPicPr>
        <p:blipFill rotWithShape="1">
          <a:blip r:embed="rId3">
            <a:alphaModFix/>
          </a:blip>
          <a:srcRect b="-23961" l="-1433" r="-22115" t="0"/>
          <a:stretch/>
        </p:blipFill>
        <p:spPr>
          <a:xfrm>
            <a:off x="5580800" y="1307850"/>
            <a:ext cx="4196026" cy="2815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4100"/>
              <a:t>Thank You</a:t>
            </a:r>
            <a:endParaRPr sz="4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Work Cited</a:t>
            </a:r>
            <a:endParaRPr/>
          </a:p>
        </p:txBody>
      </p:sp>
      <p:sp>
        <p:nvSpPr>
          <p:cNvPr id="247" name="Google Shape;247;p29"/>
          <p:cNvSpPr txBox="1"/>
          <p:nvPr>
            <p:ph idx="1" type="body"/>
          </p:nvPr>
        </p:nvSpPr>
        <p:spPr>
          <a:xfrm>
            <a:off x="1297500" y="1307850"/>
            <a:ext cx="7038900" cy="29112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3700" u="sng">
                <a:solidFill>
                  <a:schemeClr val="hlink"/>
                </a:solidFill>
                <a:hlinkClick r:id="rId3"/>
              </a:rPr>
              <a:t>https://en.wikipedia.org/wiki/Usage_share_of_operating_systems</a:t>
            </a:r>
            <a:endParaRPr sz="3700"/>
          </a:p>
          <a:p>
            <a:pPr indent="0" lvl="0" marL="0" rtl="0" algn="l">
              <a:spcBef>
                <a:spcPts val="1200"/>
              </a:spcBef>
              <a:spcAft>
                <a:spcPts val="0"/>
              </a:spcAft>
              <a:buNone/>
            </a:pPr>
            <a:r>
              <a:rPr lang="en" sz="3700" u="sng">
                <a:solidFill>
                  <a:schemeClr val="hlink"/>
                </a:solidFill>
                <a:hlinkClick r:id="rId4"/>
              </a:rPr>
              <a:t>https://miro.medium.com/v2/resize:fit:5120/1*dZ7uWTEzFi1Opxw_rKWnsg.jpeg</a:t>
            </a:r>
            <a:endParaRPr sz="3700"/>
          </a:p>
          <a:p>
            <a:pPr indent="0" lvl="0" marL="0" rtl="0" algn="l">
              <a:spcBef>
                <a:spcPts val="1200"/>
              </a:spcBef>
              <a:spcAft>
                <a:spcPts val="0"/>
              </a:spcAft>
              <a:buNone/>
            </a:pPr>
            <a:r>
              <a:rPr lang="en" sz="3700" u="sng">
                <a:solidFill>
                  <a:schemeClr val="hlink"/>
                </a:solidFill>
                <a:hlinkClick r:id="rId5"/>
              </a:rPr>
              <a:t>https://osxdaily.com/2023/06/28/watch-a-visualization-of-the-most-popular-desktop-operating-systems-over-20-years/</a:t>
            </a:r>
            <a:endParaRPr sz="3700"/>
          </a:p>
          <a:p>
            <a:pPr indent="0" lvl="0" marL="0" rtl="0" algn="l">
              <a:spcBef>
                <a:spcPts val="1200"/>
              </a:spcBef>
              <a:spcAft>
                <a:spcPts val="0"/>
              </a:spcAft>
              <a:buNone/>
            </a:pPr>
            <a:r>
              <a:rPr lang="en" sz="3700" u="sng">
                <a:solidFill>
                  <a:schemeClr val="hlink"/>
                </a:solidFill>
                <a:hlinkClick r:id="rId6"/>
              </a:rPr>
              <a:t>https://i0.wp.com/sixcolors.com/wp-content/uploads/2020/08/02-xserveraid_3q.jpeg?ssl=1</a:t>
            </a:r>
            <a:endParaRPr sz="3700"/>
          </a:p>
          <a:p>
            <a:pPr indent="0" lvl="0" marL="0" rtl="0" algn="l">
              <a:spcBef>
                <a:spcPts val="1200"/>
              </a:spcBef>
              <a:spcAft>
                <a:spcPts val="0"/>
              </a:spcAft>
              <a:buNone/>
            </a:pPr>
            <a:r>
              <a:rPr lang="en" sz="3700" u="sng">
                <a:solidFill>
                  <a:schemeClr val="hlink"/>
                </a:solidFill>
                <a:hlinkClick r:id="rId7"/>
              </a:rPr>
              <a:t>https://www.apple.com/newsroom/images/product/imac/standard/apple_new-imac-spring21_mac-family_04202021_big.jpg.large.jpg</a:t>
            </a:r>
            <a:endParaRPr sz="3700"/>
          </a:p>
          <a:p>
            <a:pPr indent="0" lvl="0" marL="0" rtl="0" algn="l">
              <a:spcBef>
                <a:spcPts val="1200"/>
              </a:spcBef>
              <a:spcAft>
                <a:spcPts val="0"/>
              </a:spcAft>
              <a:buNone/>
            </a:pPr>
            <a:r>
              <a:rPr lang="en" sz="3700" u="sng">
                <a:solidFill>
                  <a:schemeClr val="hlink"/>
                </a:solidFill>
                <a:hlinkClick r:id="rId8"/>
              </a:rPr>
              <a:t>https://media.threatpost.com/wp-content/uploads/sites/103/2020/08/31142546/apple-security.jpg</a:t>
            </a:r>
            <a:endParaRPr sz="3700"/>
          </a:p>
          <a:p>
            <a:pPr indent="0" lvl="0" marL="0" rtl="0" algn="l">
              <a:spcBef>
                <a:spcPts val="1200"/>
              </a:spcBef>
              <a:spcAft>
                <a:spcPts val="0"/>
              </a:spcAft>
              <a:buNone/>
            </a:pPr>
            <a:r>
              <a:rPr lang="en" sz="3700" u="sng">
                <a:solidFill>
                  <a:schemeClr val="hlink"/>
                </a:solidFill>
                <a:hlinkClick r:id="rId9"/>
              </a:rPr>
              <a:t>https://www.macscreenrepair.com/wp-content/uploads/2022/11/Lines-on-screen-MacBook-Air-6.jpg</a:t>
            </a:r>
            <a:endParaRPr sz="3700"/>
          </a:p>
          <a:p>
            <a:pPr indent="0" lvl="0" marL="0" rtl="0" algn="l">
              <a:spcBef>
                <a:spcPts val="1200"/>
              </a:spcBef>
              <a:spcAft>
                <a:spcPts val="0"/>
              </a:spcAft>
              <a:buNone/>
            </a:pPr>
            <a:r>
              <a:rPr lang="en" sz="3700" u="sng">
                <a:solidFill>
                  <a:schemeClr val="hlink"/>
                </a:solidFill>
                <a:hlinkClick r:id="rId10"/>
              </a:rPr>
              <a:t>https://www.zdnet.com/a/img/resize/85823bc5d41892a092fb21be0f4254f1d9852b7c/2023/06/07/a8cc81a6-5456-4576-ad17-c616eb8bbf27/dsc09860.jpg?auto=webp&amp;width=1280</a:t>
            </a:r>
            <a:endParaRPr sz="3700"/>
          </a:p>
          <a:p>
            <a:pPr indent="0" lvl="0" marL="0" rtl="0" algn="l">
              <a:spcBef>
                <a:spcPts val="1200"/>
              </a:spcBef>
              <a:spcAft>
                <a:spcPts val="0"/>
              </a:spcAft>
              <a:buNone/>
            </a:pPr>
            <a:r>
              <a:rPr lang="en" sz="3700" u="sng">
                <a:solidFill>
                  <a:schemeClr val="hlink"/>
                </a:solidFill>
                <a:hlinkClick r:id="rId11"/>
              </a:rPr>
              <a:t>https://2.bp.blogspot.com/-tEqpWv6eZrg/VV33OwlI-bI/AAAAAAAABeQ/xMRLf-I2kmE/s1600/Picture%2B2.jpg</a:t>
            </a:r>
            <a:endParaRPr sz="3700"/>
          </a:p>
          <a:p>
            <a:pPr indent="0" lvl="0" marL="0" rtl="0" algn="l">
              <a:spcBef>
                <a:spcPts val="1200"/>
              </a:spcBef>
              <a:spcAft>
                <a:spcPts val="0"/>
              </a:spcAft>
              <a:buNone/>
            </a:pPr>
            <a:r>
              <a:rPr lang="en" sz="3700" u="sng">
                <a:solidFill>
                  <a:schemeClr val="hlink"/>
                </a:solidFill>
                <a:hlinkClick r:id="rId12"/>
              </a:rPr>
              <a:t>https://www.macrotrends.net/stocks/charts/AAPL/apple/research-development-expenses#:~:text=Apple%20annual%20research%20and%20development,a%2016.86%25%20increase%20from%202020</a:t>
            </a:r>
            <a:r>
              <a:rPr lang="en" sz="3700"/>
              <a:t>.</a:t>
            </a:r>
            <a:endParaRPr sz="3700"/>
          </a:p>
          <a:p>
            <a:pPr indent="0" lvl="0" marL="0" rtl="0" algn="l">
              <a:spcBef>
                <a:spcPts val="1200"/>
              </a:spcBef>
              <a:spcAft>
                <a:spcPts val="0"/>
              </a:spcAft>
              <a:buNone/>
            </a:pPr>
            <a:r>
              <a:rPr lang="en" sz="3700" u="sng">
                <a:solidFill>
                  <a:schemeClr val="hlink"/>
                </a:solidFill>
                <a:hlinkClick r:id="rId13"/>
              </a:rPr>
              <a:t>https://en.wikipedia.org/wiki/MacOS</a:t>
            </a:r>
            <a:endParaRPr sz="3700"/>
          </a:p>
          <a:p>
            <a:pPr indent="0" lvl="0" marL="0" rtl="0" algn="l">
              <a:spcBef>
                <a:spcPts val="1200"/>
              </a:spcBef>
              <a:spcAft>
                <a:spcPts val="0"/>
              </a:spcAft>
              <a:buNone/>
            </a:pPr>
            <a:r>
              <a:t/>
            </a:r>
            <a:endParaRPr sz="3700"/>
          </a:p>
          <a:p>
            <a:pPr indent="0" lvl="0" marL="0" rtl="0" algn="l">
              <a:spcBef>
                <a:spcPts val="1200"/>
              </a:spcBef>
              <a:spcAft>
                <a:spcPts val="0"/>
              </a:spcAft>
              <a:buNone/>
            </a:pPr>
            <a:r>
              <a:t/>
            </a:r>
            <a:endParaRPr sz="3700"/>
          </a:p>
          <a:p>
            <a:pPr indent="0" lvl="0" marL="0" rtl="0" algn="l">
              <a:spcBef>
                <a:spcPts val="1200"/>
              </a:spcBef>
              <a:spcAft>
                <a:spcPts val="0"/>
              </a:spcAft>
              <a:buNone/>
            </a:pPr>
            <a:r>
              <a:t/>
            </a:r>
            <a:endParaRPr sz="37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Who owns MacOS/Where are they based</a:t>
            </a:r>
            <a:endParaRPr/>
          </a:p>
        </p:txBody>
      </p:sp>
      <p:sp>
        <p:nvSpPr>
          <p:cNvPr id="141" name="Google Shape;141;p14"/>
          <p:cNvSpPr txBox="1"/>
          <p:nvPr>
            <p:ph idx="1" type="body"/>
          </p:nvPr>
        </p:nvSpPr>
        <p:spPr>
          <a:xfrm>
            <a:off x="1297500" y="1567550"/>
            <a:ext cx="2548800" cy="2911200"/>
          </a:xfrm>
          <a:prstGeom prst="rect">
            <a:avLst/>
          </a:prstGeom>
        </p:spPr>
        <p:txBody>
          <a:bodyPr anchorCtr="0" anchor="t" bIns="91425" lIns="91425" spcFirstLastPara="1" rIns="91425" wrap="square" tIns="91425">
            <a:normAutofit fontScale="25000"/>
          </a:bodyPr>
          <a:lstStyle/>
          <a:p>
            <a:pPr indent="0" lvl="0" marL="0" marR="0" rtl="0" algn="l">
              <a:lnSpc>
                <a:spcPct val="115000"/>
              </a:lnSpc>
              <a:spcBef>
                <a:spcPts val="0"/>
              </a:spcBef>
              <a:spcAft>
                <a:spcPts val="0"/>
              </a:spcAft>
              <a:buNone/>
            </a:pPr>
            <a:r>
              <a:rPr lang="en" sz="5194"/>
              <a:t>Owned and developed by Apple Inc.</a:t>
            </a:r>
            <a:endParaRPr sz="5194"/>
          </a:p>
          <a:p>
            <a:pPr indent="0" lvl="0" marL="0" rtl="0" algn="l">
              <a:spcBef>
                <a:spcPts val="1200"/>
              </a:spcBef>
              <a:spcAft>
                <a:spcPts val="0"/>
              </a:spcAft>
              <a:buNone/>
            </a:pPr>
            <a:r>
              <a:rPr lang="en" sz="5194"/>
              <a:t>Supported by Apple with regular updates and security patches</a:t>
            </a:r>
            <a:endParaRPr sz="5194"/>
          </a:p>
          <a:p>
            <a:pPr indent="0" lvl="0" marL="0" rtl="0" algn="l">
              <a:spcBef>
                <a:spcPts val="1200"/>
              </a:spcBef>
              <a:spcAft>
                <a:spcPts val="0"/>
              </a:spcAft>
              <a:buNone/>
            </a:pPr>
            <a:r>
              <a:rPr lang="en" sz="5194"/>
              <a:t>Apple's main headquarters are located in Cupertino, California, USA.</a:t>
            </a:r>
            <a:endParaRPr sz="5194"/>
          </a:p>
          <a:p>
            <a:pPr indent="0" lvl="0" marL="0" rtl="0" algn="l">
              <a:spcBef>
                <a:spcPts val="1200"/>
              </a:spcBef>
              <a:spcAft>
                <a:spcPts val="0"/>
              </a:spcAft>
              <a:buNone/>
            </a:pPr>
            <a:r>
              <a:rPr lang="en" sz="5194"/>
              <a:t>Additional offices and research facilities are located worldwide.</a:t>
            </a:r>
            <a:endParaRPr sz="5194"/>
          </a:p>
          <a:p>
            <a:pPr indent="0" lvl="0" marL="0" rtl="0" algn="l">
              <a:spcBef>
                <a:spcPts val="1200"/>
              </a:spcBef>
              <a:spcAft>
                <a:spcPts val="1200"/>
              </a:spcAft>
              <a:buNone/>
            </a:pPr>
            <a:r>
              <a:t/>
            </a:r>
            <a:endParaRPr/>
          </a:p>
        </p:txBody>
      </p:sp>
      <p:pic>
        <p:nvPicPr>
          <p:cNvPr id="142" name="Google Shape;142;p14"/>
          <p:cNvPicPr preferRelativeResize="0"/>
          <p:nvPr/>
        </p:nvPicPr>
        <p:blipFill>
          <a:blip r:embed="rId3">
            <a:alphaModFix/>
          </a:blip>
          <a:stretch>
            <a:fillRect/>
          </a:stretch>
        </p:blipFill>
        <p:spPr>
          <a:xfrm>
            <a:off x="4029950" y="1307850"/>
            <a:ext cx="4992900" cy="3328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Current Version / Market Share</a:t>
            </a:r>
            <a:endParaRPr/>
          </a:p>
        </p:txBody>
      </p:sp>
      <p:sp>
        <p:nvSpPr>
          <p:cNvPr id="148" name="Google Shape;148;p15"/>
          <p:cNvSpPr txBox="1"/>
          <p:nvPr>
            <p:ph idx="1" type="body"/>
          </p:nvPr>
        </p:nvSpPr>
        <p:spPr>
          <a:xfrm>
            <a:off x="1297500" y="1567550"/>
            <a:ext cx="4006200" cy="2911200"/>
          </a:xfrm>
          <a:prstGeom prst="rect">
            <a:avLst/>
          </a:prstGeom>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lang="en" sz="1800"/>
              <a:t>The </a:t>
            </a:r>
            <a:r>
              <a:rPr lang="en" sz="1800"/>
              <a:t>current</a:t>
            </a:r>
            <a:r>
              <a:rPr lang="en" sz="1800"/>
              <a:t> </a:t>
            </a:r>
            <a:r>
              <a:rPr lang="en" sz="1800"/>
              <a:t>version</a:t>
            </a:r>
            <a:r>
              <a:rPr lang="en" sz="1800"/>
              <a:t> of MacOS is </a:t>
            </a:r>
            <a:r>
              <a:rPr lang="en" sz="1800"/>
              <a:t>MacOS</a:t>
            </a:r>
            <a:r>
              <a:rPr lang="en" sz="1800"/>
              <a:t> 14- Sonoma</a:t>
            </a:r>
            <a:endParaRPr sz="1800"/>
          </a:p>
          <a:p>
            <a:pPr indent="0" lvl="0" marL="0" rtl="0" algn="l">
              <a:spcBef>
                <a:spcPts val="1200"/>
              </a:spcBef>
              <a:spcAft>
                <a:spcPts val="0"/>
              </a:spcAft>
              <a:buNone/>
            </a:pPr>
            <a:r>
              <a:rPr lang="en" sz="1800"/>
              <a:t>9.4% Market Share (Wikipedia)</a:t>
            </a:r>
            <a:endParaRPr sz="1800"/>
          </a:p>
          <a:p>
            <a:pPr indent="0" lvl="0" marL="0" rtl="0" algn="l">
              <a:spcBef>
                <a:spcPts val="1200"/>
              </a:spcBef>
              <a:spcAft>
                <a:spcPts val="0"/>
              </a:spcAft>
              <a:buNone/>
            </a:pPr>
            <a:r>
              <a:rPr lang="en" sz="1800"/>
              <a:t>Growing popularity in creative industries and education</a:t>
            </a:r>
            <a:endParaRPr sz="1800"/>
          </a:p>
          <a:p>
            <a:pPr indent="0" lvl="0" marL="0" rtl="0" algn="l">
              <a:spcBef>
                <a:spcPts val="1100"/>
              </a:spcBef>
              <a:spcAft>
                <a:spcPts val="1100"/>
              </a:spcAft>
              <a:buNone/>
            </a:pPr>
            <a:r>
              <a:t/>
            </a:r>
            <a:endParaRPr/>
          </a:p>
        </p:txBody>
      </p:sp>
      <p:pic>
        <p:nvPicPr>
          <p:cNvPr id="149" name="Google Shape;149;p15"/>
          <p:cNvPicPr preferRelativeResize="0"/>
          <p:nvPr/>
        </p:nvPicPr>
        <p:blipFill>
          <a:blip r:embed="rId3">
            <a:alphaModFix/>
          </a:blip>
          <a:stretch>
            <a:fillRect/>
          </a:stretch>
        </p:blipFill>
        <p:spPr>
          <a:xfrm>
            <a:off x="5552803" y="1083725"/>
            <a:ext cx="3254701" cy="2409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History Of MacOS </a:t>
            </a:r>
            <a:endParaRPr/>
          </a:p>
        </p:txBody>
      </p:sp>
      <p:sp>
        <p:nvSpPr>
          <p:cNvPr id="155" name="Google Shape;155;p16"/>
          <p:cNvSpPr txBox="1"/>
          <p:nvPr>
            <p:ph idx="1" type="body"/>
          </p:nvPr>
        </p:nvSpPr>
        <p:spPr>
          <a:xfrm>
            <a:off x="507275" y="1553825"/>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Creators: Steve Jobs &amp; Steve </a:t>
            </a:r>
            <a:r>
              <a:rPr lang="en" sz="1600"/>
              <a:t>Wozniak</a:t>
            </a:r>
            <a:r>
              <a:rPr lang="en" sz="1600"/>
              <a:t>  </a:t>
            </a:r>
            <a:endParaRPr sz="1600"/>
          </a:p>
          <a:p>
            <a:pPr indent="0" lvl="0" marL="0" rtl="0" algn="l">
              <a:spcBef>
                <a:spcPts val="1200"/>
              </a:spcBef>
              <a:spcAft>
                <a:spcPts val="0"/>
              </a:spcAft>
              <a:buNone/>
            </a:pPr>
            <a:r>
              <a:rPr lang="en" sz="1600"/>
              <a:t>Mac OS </a:t>
            </a:r>
            <a:r>
              <a:rPr lang="en" sz="1600"/>
              <a:t>classic - January 24, 1984 - Macintosh line of Personal Computer</a:t>
            </a:r>
            <a:endParaRPr sz="1600"/>
          </a:p>
          <a:p>
            <a:pPr indent="0" lvl="0" marL="0" rtl="0" algn="l">
              <a:spcBef>
                <a:spcPts val="1200"/>
              </a:spcBef>
              <a:spcAft>
                <a:spcPts val="0"/>
              </a:spcAft>
              <a:buNone/>
            </a:pPr>
            <a:r>
              <a:rPr lang="en" sz="1600"/>
              <a:t>MacOS X - March 21, 2001 - iMac g3</a:t>
            </a:r>
            <a:endParaRPr sz="1600"/>
          </a:p>
          <a:p>
            <a:pPr indent="0" lvl="0" marL="0" rtl="0" algn="l">
              <a:spcBef>
                <a:spcPts val="1200"/>
              </a:spcBef>
              <a:spcAft>
                <a:spcPts val="0"/>
              </a:spcAft>
              <a:buNone/>
            </a:pPr>
            <a:r>
              <a:rPr lang="en" sz="1600"/>
              <a:t>OS X -  July 20, 2011 - MacBook Pro Core i7" 2.8 13</a:t>
            </a:r>
            <a:endParaRPr sz="1600"/>
          </a:p>
          <a:p>
            <a:pPr indent="0" lvl="0" marL="0" rtl="0" algn="l">
              <a:spcBef>
                <a:spcPts val="1200"/>
              </a:spcBef>
              <a:spcAft>
                <a:spcPts val="1200"/>
              </a:spcAft>
              <a:buNone/>
            </a:pPr>
            <a:r>
              <a:rPr lang="en" sz="1600"/>
              <a:t>Latest OS: MacOS  - September 20, 2016 -</a:t>
            </a:r>
            <a:endParaRPr sz="1600"/>
          </a:p>
        </p:txBody>
      </p:sp>
      <p:pic>
        <p:nvPicPr>
          <p:cNvPr id="156" name="Google Shape;156;p16"/>
          <p:cNvPicPr preferRelativeResize="0"/>
          <p:nvPr/>
        </p:nvPicPr>
        <p:blipFill>
          <a:blip r:embed="rId3">
            <a:alphaModFix/>
          </a:blip>
          <a:stretch>
            <a:fillRect/>
          </a:stretch>
        </p:blipFill>
        <p:spPr>
          <a:xfrm>
            <a:off x="5396887" y="2661500"/>
            <a:ext cx="3206277" cy="1803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17"/>
          <p:cNvSpPr txBox="1"/>
          <p:nvPr>
            <p:ph type="title"/>
          </p:nvPr>
        </p:nvSpPr>
        <p:spPr>
          <a:xfrm>
            <a:off x="1297500" y="4562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does it support 32 or 64? </a:t>
            </a:r>
            <a:endParaRPr/>
          </a:p>
        </p:txBody>
      </p:sp>
      <p:sp>
        <p:nvSpPr>
          <p:cNvPr id="162" name="Google Shape;162;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Supports 64-bit applications</a:t>
            </a:r>
            <a:endParaRPr sz="1800"/>
          </a:p>
          <a:p>
            <a:pPr indent="0" lvl="0" marL="0" rtl="0" algn="l">
              <a:spcBef>
                <a:spcPts val="1200"/>
              </a:spcBef>
              <a:spcAft>
                <a:spcPts val="0"/>
              </a:spcAft>
              <a:buNone/>
            </a:pPr>
            <a:r>
              <a:rPr lang="en" sz="1800"/>
              <a:t>Gradually transitioned to 64-bit only architecture</a:t>
            </a:r>
            <a:endParaRPr sz="1800"/>
          </a:p>
          <a:p>
            <a:pPr indent="0" lvl="0" marL="0" rtl="0" algn="l">
              <a:spcBef>
                <a:spcPts val="1200"/>
              </a:spcBef>
              <a:spcAft>
                <a:spcPts val="0"/>
              </a:spcAft>
              <a:buNone/>
            </a:pPr>
            <a:r>
              <a:rPr lang="en" sz="1800"/>
              <a:t>New Mac’s after 2020 only support 64-bit applications</a:t>
            </a:r>
            <a:endParaRPr sz="18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63" name="Google Shape;163;p17"/>
          <p:cNvPicPr preferRelativeResize="0"/>
          <p:nvPr/>
        </p:nvPicPr>
        <p:blipFill>
          <a:blip r:embed="rId3">
            <a:alphaModFix/>
          </a:blip>
          <a:stretch>
            <a:fillRect/>
          </a:stretch>
        </p:blipFill>
        <p:spPr>
          <a:xfrm>
            <a:off x="6210700" y="1567562"/>
            <a:ext cx="2933301" cy="25519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Server </a:t>
            </a:r>
            <a:r>
              <a:rPr lang="en"/>
              <a:t>Operations</a:t>
            </a:r>
            <a:r>
              <a:rPr lang="en"/>
              <a:t> </a:t>
            </a:r>
            <a:endParaRPr/>
          </a:p>
        </p:txBody>
      </p:sp>
      <p:sp>
        <p:nvSpPr>
          <p:cNvPr id="169" name="Google Shape;169;p18"/>
          <p:cNvSpPr txBox="1"/>
          <p:nvPr>
            <p:ph idx="1" type="body"/>
          </p:nvPr>
        </p:nvSpPr>
        <p:spPr>
          <a:xfrm>
            <a:off x="1297500" y="164130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MacOS server is no longer </a:t>
            </a:r>
            <a:r>
              <a:rPr lang="en"/>
              <a:t>available</a:t>
            </a:r>
            <a:endParaRPr/>
          </a:p>
          <a:p>
            <a:pPr indent="0" lvl="0" marL="0" rtl="0" algn="l">
              <a:spcBef>
                <a:spcPts val="1200"/>
              </a:spcBef>
              <a:spcAft>
                <a:spcPts val="0"/>
              </a:spcAft>
              <a:buNone/>
            </a:pPr>
            <a:r>
              <a:rPr lang="en"/>
              <a:t> Servers were discontinued on April 21 2022</a:t>
            </a:r>
            <a:endParaRPr/>
          </a:p>
          <a:p>
            <a:pPr indent="0" lvl="0" marL="0" rtl="0" algn="l">
              <a:spcBef>
                <a:spcPts val="1200"/>
              </a:spcBef>
              <a:spcAft>
                <a:spcPts val="0"/>
              </a:spcAft>
              <a:buNone/>
            </a:pPr>
            <a:r>
              <a:rPr lang="en"/>
              <a:t>The life span of the server was March 24, 2001 - April 21 2022</a:t>
            </a:r>
            <a:endParaRPr/>
          </a:p>
          <a:p>
            <a:pPr indent="0" lvl="0" marL="0" rtl="0" algn="l">
              <a:spcBef>
                <a:spcPts val="1200"/>
              </a:spcBef>
              <a:spcAft>
                <a:spcPts val="0"/>
              </a:spcAft>
              <a:buNone/>
            </a:pPr>
            <a:r>
              <a:rPr lang="en"/>
              <a:t>Can function as a print server, file server, application server, web server, and more</a:t>
            </a:r>
            <a:endParaRPr/>
          </a:p>
          <a:p>
            <a:pPr indent="0" lvl="0" marL="0" rtl="0" algn="l">
              <a:spcBef>
                <a:spcPts val="1200"/>
              </a:spcBef>
              <a:spcAft>
                <a:spcPts val="0"/>
              </a:spcAft>
              <a:buNone/>
            </a:pPr>
            <a:r>
              <a:rPr lang="en"/>
              <a:t>Supports various network protocols and services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70" name="Google Shape;170;p18"/>
          <p:cNvPicPr preferRelativeResize="0"/>
          <p:nvPr/>
        </p:nvPicPr>
        <p:blipFill>
          <a:blip r:embed="rId3">
            <a:alphaModFix/>
          </a:blip>
          <a:stretch>
            <a:fillRect/>
          </a:stretch>
        </p:blipFill>
        <p:spPr>
          <a:xfrm>
            <a:off x="5158000" y="3057875"/>
            <a:ext cx="3561350" cy="195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MacOS </a:t>
            </a:r>
            <a:r>
              <a:rPr lang="en"/>
              <a:t>kernel</a:t>
            </a:r>
            <a:r>
              <a:rPr lang="en"/>
              <a:t> </a:t>
            </a:r>
            <a:endParaRPr/>
          </a:p>
        </p:txBody>
      </p:sp>
      <p:sp>
        <p:nvSpPr>
          <p:cNvPr id="176" name="Google Shape;176;p19"/>
          <p:cNvSpPr txBox="1"/>
          <p:nvPr>
            <p:ph idx="1" type="body"/>
          </p:nvPr>
        </p:nvSpPr>
        <p:spPr>
          <a:xfrm>
            <a:off x="1297500" y="1561450"/>
            <a:ext cx="5041200" cy="2917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700"/>
              <a:t>macOS uses the XNU kernel</a:t>
            </a:r>
            <a:endParaRPr sz="1700"/>
          </a:p>
          <a:p>
            <a:pPr indent="0" lvl="0" marL="0" rtl="0" algn="l">
              <a:spcBef>
                <a:spcPts val="1200"/>
              </a:spcBef>
              <a:spcAft>
                <a:spcPts val="0"/>
              </a:spcAft>
              <a:buNone/>
            </a:pPr>
            <a:r>
              <a:rPr lang="en" sz="1700"/>
              <a:t>Based on Mach microkernel and FreeBSD operating system</a:t>
            </a:r>
            <a:endParaRPr sz="1700"/>
          </a:p>
          <a:p>
            <a:pPr indent="0" lvl="0" marL="0" rtl="0" algn="l">
              <a:spcBef>
                <a:spcPts val="1200"/>
              </a:spcBef>
              <a:spcAft>
                <a:spcPts val="0"/>
              </a:spcAft>
              <a:buNone/>
            </a:pPr>
            <a:r>
              <a:rPr lang="en" sz="1700"/>
              <a:t>Provides core functionalities like memory management, process management, and device drivers</a:t>
            </a:r>
            <a:endParaRPr sz="17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77" name="Google Shape;177;p19"/>
          <p:cNvPicPr preferRelativeResize="0"/>
          <p:nvPr/>
        </p:nvPicPr>
        <p:blipFill>
          <a:blip r:embed="rId3">
            <a:alphaModFix/>
          </a:blip>
          <a:stretch>
            <a:fillRect/>
          </a:stretch>
        </p:blipFill>
        <p:spPr>
          <a:xfrm>
            <a:off x="6395401" y="451601"/>
            <a:ext cx="2336350" cy="4409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Hardware </a:t>
            </a:r>
            <a:r>
              <a:rPr lang="en"/>
              <a:t>Requirements</a:t>
            </a:r>
            <a:r>
              <a:rPr lang="en"/>
              <a:t> </a:t>
            </a:r>
            <a:endParaRPr/>
          </a:p>
        </p:txBody>
      </p:sp>
      <p:sp>
        <p:nvSpPr>
          <p:cNvPr id="183" name="Google Shape;183;p20"/>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Minimum hardware requirements depend on the specific macOS version</a:t>
            </a:r>
            <a:endParaRPr sz="1600"/>
          </a:p>
          <a:p>
            <a:pPr indent="0" lvl="0" marL="0" rtl="0" algn="l">
              <a:spcBef>
                <a:spcPts val="1200"/>
              </a:spcBef>
              <a:spcAft>
                <a:spcPts val="0"/>
              </a:spcAft>
              <a:buNone/>
            </a:pPr>
            <a:r>
              <a:rPr lang="en" sz="1600"/>
              <a:t>Generally requires an Apple computer or laptop with Intel or Apple Silicon processor</a:t>
            </a:r>
            <a:endParaRPr sz="16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84" name="Google Shape;184;p20"/>
          <p:cNvPicPr preferRelativeResize="0"/>
          <p:nvPr/>
        </p:nvPicPr>
        <p:blipFill>
          <a:blip r:embed="rId3">
            <a:alphaModFix/>
          </a:blip>
          <a:stretch>
            <a:fillRect/>
          </a:stretch>
        </p:blipFill>
        <p:spPr>
          <a:xfrm>
            <a:off x="2808775" y="2497976"/>
            <a:ext cx="4296249" cy="2415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Cost of Software</a:t>
            </a:r>
            <a:endParaRPr/>
          </a:p>
        </p:txBody>
      </p:sp>
      <p:sp>
        <p:nvSpPr>
          <p:cNvPr id="190" name="Google Shape;190;p21"/>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macOS is free to upgrade for existing Apple devices</a:t>
            </a:r>
            <a:endParaRPr sz="1800"/>
          </a:p>
          <a:p>
            <a:pPr indent="0" lvl="0" marL="0" rtl="0" algn="l">
              <a:spcBef>
                <a:spcPts val="1200"/>
              </a:spcBef>
              <a:spcAft>
                <a:spcPts val="0"/>
              </a:spcAft>
              <a:buNone/>
            </a:pPr>
            <a:r>
              <a:rPr lang="en" sz="1800"/>
              <a:t>New devices come pre-installed with the latest version</a:t>
            </a:r>
            <a:endParaRPr sz="1800"/>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91" name="Google Shape;191;p21"/>
          <p:cNvPicPr preferRelativeResize="0"/>
          <p:nvPr/>
        </p:nvPicPr>
        <p:blipFill>
          <a:blip r:embed="rId3">
            <a:alphaModFix/>
          </a:blip>
          <a:stretch>
            <a:fillRect/>
          </a:stretch>
        </p:blipFill>
        <p:spPr>
          <a:xfrm>
            <a:off x="1109575" y="3193658"/>
            <a:ext cx="1243828" cy="1243816"/>
          </a:xfrm>
          <a:prstGeom prst="rect">
            <a:avLst/>
          </a:prstGeom>
          <a:noFill/>
          <a:ln>
            <a:noFill/>
          </a:ln>
        </p:spPr>
      </p:pic>
      <p:pic>
        <p:nvPicPr>
          <p:cNvPr id="192" name="Google Shape;192;p21"/>
          <p:cNvPicPr preferRelativeResize="0"/>
          <p:nvPr/>
        </p:nvPicPr>
        <p:blipFill>
          <a:blip r:embed="rId3">
            <a:alphaModFix/>
          </a:blip>
          <a:stretch>
            <a:fillRect/>
          </a:stretch>
        </p:blipFill>
        <p:spPr>
          <a:xfrm>
            <a:off x="2159272" y="2571750"/>
            <a:ext cx="1243828" cy="1243816"/>
          </a:xfrm>
          <a:prstGeom prst="rect">
            <a:avLst/>
          </a:prstGeom>
          <a:noFill/>
          <a:ln>
            <a:noFill/>
          </a:ln>
        </p:spPr>
      </p:pic>
      <p:pic>
        <p:nvPicPr>
          <p:cNvPr id="193" name="Google Shape;193;p21"/>
          <p:cNvPicPr preferRelativeResize="0"/>
          <p:nvPr/>
        </p:nvPicPr>
        <p:blipFill>
          <a:blip r:embed="rId3">
            <a:alphaModFix/>
          </a:blip>
          <a:stretch>
            <a:fillRect/>
          </a:stretch>
        </p:blipFill>
        <p:spPr>
          <a:xfrm>
            <a:off x="2678000" y="3366883"/>
            <a:ext cx="1243828" cy="1243816"/>
          </a:xfrm>
          <a:prstGeom prst="rect">
            <a:avLst/>
          </a:prstGeom>
          <a:noFill/>
          <a:ln>
            <a:noFill/>
          </a:ln>
        </p:spPr>
      </p:pic>
      <p:pic>
        <p:nvPicPr>
          <p:cNvPr id="194" name="Google Shape;194;p21"/>
          <p:cNvPicPr preferRelativeResize="0"/>
          <p:nvPr/>
        </p:nvPicPr>
        <p:blipFill>
          <a:blip r:embed="rId3">
            <a:alphaModFix/>
          </a:blip>
          <a:stretch>
            <a:fillRect/>
          </a:stretch>
        </p:blipFill>
        <p:spPr>
          <a:xfrm>
            <a:off x="3727697" y="2744975"/>
            <a:ext cx="1243828" cy="124381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